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0"/>
  </p:notesMasterIdLst>
  <p:handoutMasterIdLst>
    <p:handoutMasterId r:id="rId11"/>
  </p:handoutMasterIdLst>
  <p:sldIdLst>
    <p:sldId id="256" r:id="rId3"/>
    <p:sldId id="316" r:id="rId4"/>
    <p:sldId id="321" r:id="rId5"/>
    <p:sldId id="322" r:id="rId6"/>
    <p:sldId id="323" r:id="rId7"/>
    <p:sldId id="324" r:id="rId8"/>
    <p:sldId id="325" r:id="rId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3099" autoAdjust="0"/>
  </p:normalViewPr>
  <p:slideViewPr>
    <p:cSldViewPr snapToGrid="0" showGuides="1">
      <p:cViewPr varScale="1">
        <p:scale>
          <a:sx n="61" d="100"/>
          <a:sy n="61" d="100"/>
        </p:scale>
        <p:origin x="1075"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26E05C13-B8BF-420D-BE8B-AA9BA9C9BF20}" type="slidenum">
              <a:rPr lang="en-US" altLang="en-US">
                <a:solidFill>
                  <a:srgbClr val="000000"/>
                </a:solidFill>
              </a:rPr>
              <a:pPr/>
              <a:t>3</a:t>
            </a:fld>
            <a:endParaRPr lang="en-US" altLang="en-US">
              <a:solidFill>
                <a:srgbClr val="000000"/>
              </a:solidFill>
            </a:endParaRPr>
          </a:p>
        </p:txBody>
      </p:sp>
      <p:sp>
        <p:nvSpPr>
          <p:cNvPr id="832514"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272971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310EB211-59E2-4F48-97BE-6408FE65C71F}" type="slidenum">
              <a:rPr lang="en-US" altLang="en-US">
                <a:solidFill>
                  <a:srgbClr val="000000"/>
                </a:solidFill>
              </a:rPr>
              <a:pPr/>
              <a:t>4</a:t>
            </a:fld>
            <a:endParaRPr lang="en-US" altLang="en-US">
              <a:solidFill>
                <a:srgbClr val="000000"/>
              </a:solidFill>
            </a:endParaRPr>
          </a:p>
        </p:txBody>
      </p:sp>
      <p:sp>
        <p:nvSpPr>
          <p:cNvPr id="834562"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558973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8E3B2F13-59A6-425B-88D1-071F2E39271A}" type="slidenum">
              <a:rPr lang="en-US" altLang="en-US">
                <a:solidFill>
                  <a:srgbClr val="000000"/>
                </a:solidFill>
              </a:rPr>
              <a:pPr/>
              <a:t>5</a:t>
            </a:fld>
            <a:endParaRPr lang="en-US" altLang="en-US">
              <a:solidFill>
                <a:srgbClr val="000000"/>
              </a:solidFill>
            </a:endParaRPr>
          </a:p>
        </p:txBody>
      </p:sp>
      <p:sp>
        <p:nvSpPr>
          <p:cNvPr id="962562"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396464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E7FA2113-B266-4F35-9B3B-F6E1EEB0FBCD}" type="slidenum">
              <a:rPr lang="en-US" altLang="en-US">
                <a:solidFill>
                  <a:srgbClr val="000000"/>
                </a:solidFill>
              </a:rPr>
              <a:pPr/>
              <a:t>6</a:t>
            </a:fld>
            <a:endParaRPr lang="en-US" altLang="en-US">
              <a:solidFill>
                <a:srgbClr val="000000"/>
              </a:solidFill>
            </a:endParaRPr>
          </a:p>
        </p:txBody>
      </p:sp>
      <p:sp>
        <p:nvSpPr>
          <p:cNvPr id="960514"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098366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03F238A2-1AE8-474D-AAD6-FDCAB519E855}" type="slidenum">
              <a:rPr lang="en-US" altLang="en-US">
                <a:solidFill>
                  <a:srgbClr val="000000"/>
                </a:solidFill>
              </a:rPr>
              <a:pPr/>
              <a:t>7</a:t>
            </a:fld>
            <a:endParaRPr lang="en-US" altLang="en-US">
              <a:solidFill>
                <a:srgbClr val="000000"/>
              </a:solidFill>
            </a:endParaRPr>
          </a:p>
        </p:txBody>
      </p:sp>
      <p:sp>
        <p:nvSpPr>
          <p:cNvPr id="1018882"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465289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2067916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067739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5669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30089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614482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94369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615343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673934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508575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8026808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228018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97044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04715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19122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381465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Functional Template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Functional Template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8513573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image" Target="../media/image8.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9.emf"/><Relationship Id="rId5" Type="http://schemas.openxmlformats.org/officeDocument/2006/relationships/oleObject" Target="../embeddings/oleObject2.bin"/><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15 – Functional Template</a:t>
            </a:r>
          </a:p>
        </p:txBody>
      </p:sp>
    </p:spTree>
    <p:extLst>
      <p:ext uri="{BB962C8B-B14F-4D97-AF65-F5344CB8AC3E}">
        <p14:creationId xmlns:p14="http://schemas.microsoft.com/office/powerpoint/2010/main" val="400889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a:xfrm>
            <a:off x="380141" y="241340"/>
            <a:ext cx="4001691" cy="421481"/>
          </a:xfrm>
        </p:spPr>
        <p:txBody>
          <a:bodyPr/>
          <a:lstStyle/>
          <a:p>
            <a:r>
              <a:rPr lang="en-US" altLang="en-US" dirty="0"/>
              <a:t>Functional Template </a:t>
            </a:r>
          </a:p>
        </p:txBody>
      </p:sp>
      <p:sp>
        <p:nvSpPr>
          <p:cNvPr id="831491" name="Rectangle 3"/>
          <p:cNvSpPr>
            <a:spLocks noGrp="1" noChangeArrowheads="1"/>
          </p:cNvSpPr>
          <p:nvPr>
            <p:ph type="body" idx="1"/>
          </p:nvPr>
        </p:nvSpPr>
        <p:spPr>
          <a:xfrm>
            <a:off x="403953" y="1032383"/>
            <a:ext cx="8389065" cy="3427810"/>
          </a:xfrm>
        </p:spPr>
        <p:txBody>
          <a:bodyPr/>
          <a:lstStyle/>
          <a:p>
            <a:r>
              <a:rPr lang="en-US" altLang="en-US" dirty="0"/>
              <a:t>The functional specification template allows you to unambiguously define the external functions provided by the product, including</a:t>
            </a:r>
          </a:p>
          <a:p>
            <a:pPr lvl="1"/>
            <a:r>
              <a:rPr lang="en-US" altLang="en-US" dirty="0"/>
              <a:t>classes and inheritance </a:t>
            </a:r>
          </a:p>
          <a:p>
            <a:pPr lvl="1"/>
            <a:r>
              <a:rPr lang="en-US" altLang="en-US" dirty="0"/>
              <a:t>externally visible attributes</a:t>
            </a:r>
          </a:p>
          <a:p>
            <a:pPr lvl="1"/>
            <a:r>
              <a:rPr lang="en-US" altLang="en-US" dirty="0"/>
              <a:t>external functions provided</a:t>
            </a:r>
          </a:p>
          <a:p>
            <a:pPr lvl="1"/>
            <a:r>
              <a:rPr lang="en-US" altLang="en-US" dirty="0"/>
              <a:t>relationships with other classes or parts</a:t>
            </a:r>
          </a:p>
          <a:p>
            <a:pPr lvl="1"/>
            <a:endParaRPr lang="en-US" altLang="en-US" dirty="0"/>
          </a:p>
          <a:p>
            <a:r>
              <a:rPr lang="en-US" altLang="en-US" dirty="0"/>
              <a:t>Where possible, specify the behavior of each function or method with a formal notation.</a:t>
            </a:r>
          </a:p>
        </p:txBody>
      </p:sp>
      <p:pic>
        <p:nvPicPr>
          <p:cNvPr id="831504" name="Picture 16" descr="ED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19164772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389369" y="240112"/>
            <a:ext cx="6537903" cy="421481"/>
          </a:xfrm>
        </p:spPr>
        <p:txBody>
          <a:bodyPr/>
          <a:lstStyle/>
          <a:p>
            <a:r>
              <a:rPr lang="en-US" altLang="en-US" dirty="0"/>
              <a:t>Example Functional Template</a:t>
            </a:r>
          </a:p>
        </p:txBody>
      </p:sp>
      <p:graphicFrame>
        <p:nvGraphicFramePr>
          <p:cNvPr id="833555" name="Object 19"/>
          <p:cNvGraphicFramePr>
            <a:graphicFrameLocks noGrp="1" noChangeAspect="1"/>
          </p:cNvGraphicFramePr>
          <p:nvPr>
            <p:ph idx="1"/>
            <p:extLst>
              <p:ext uri="{D42A27DB-BD31-4B8C-83A1-F6EECF244321}">
                <p14:modId xmlns:p14="http://schemas.microsoft.com/office/powerpoint/2010/main" val="2247186776"/>
              </p:ext>
            </p:extLst>
          </p:nvPr>
        </p:nvGraphicFramePr>
        <p:xfrm>
          <a:off x="428726" y="886691"/>
          <a:ext cx="6135382" cy="5347854"/>
        </p:xfrm>
        <a:graphic>
          <a:graphicData uri="http://schemas.openxmlformats.org/presentationml/2006/ole">
            <mc:AlternateContent xmlns:mc="http://schemas.openxmlformats.org/markup-compatibility/2006">
              <mc:Choice xmlns:v="urn:schemas-microsoft-com:vml" Requires="v">
                <p:oleObj spid="_x0000_s2063" name="Document" r:id="rId4" imgW="5696786" imgH="4965961" progId="Word.Document.8">
                  <p:embed/>
                </p:oleObj>
              </mc:Choice>
              <mc:Fallback>
                <p:oleObj name="Document" r:id="rId4" imgW="5696786" imgH="4965961"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726" y="886691"/>
                        <a:ext cx="6135382" cy="5347854"/>
                      </a:xfrm>
                      <a:prstGeom prst="rect">
                        <a:avLst/>
                      </a:prstGeom>
                      <a:noFill/>
                      <a:ln>
                        <a:noFill/>
                      </a:ln>
                      <a:effectLst/>
                      <a:extLst/>
                    </p:spPr>
                  </p:pic>
                </p:oleObj>
              </mc:Fallback>
            </mc:AlternateContent>
          </a:graphicData>
        </a:graphic>
      </p:graphicFrame>
      <p:pic>
        <p:nvPicPr>
          <p:cNvPr id="833557" name="Picture 21" descr="EDS"/>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53400"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786170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a:xfrm>
            <a:off x="304807" y="175825"/>
            <a:ext cx="7093520" cy="475059"/>
          </a:xfrm>
          <a:noFill/>
          <a:ln/>
        </p:spPr>
        <p:txBody>
          <a:bodyPr vert="horz" wrap="square" lIns="86916" tIns="42863" rIns="86916" bIns="42863" numCol="1" rtlCol="0" anchor="ctr" anchorCtr="0" compatLnSpc="1">
            <a:prstTxWarp prst="textNoShape">
              <a:avLst/>
            </a:prstTxWarp>
            <a:noAutofit/>
          </a:bodyPr>
          <a:lstStyle/>
          <a:p>
            <a:r>
              <a:rPr lang="en-US" altLang="en-US" dirty="0"/>
              <a:t>Producing the Functional Template</a:t>
            </a:r>
          </a:p>
        </p:txBody>
      </p:sp>
      <p:sp>
        <p:nvSpPr>
          <p:cNvPr id="961539" name="Rectangle 3"/>
          <p:cNvSpPr>
            <a:spLocks noGrp="1" noChangeArrowheads="1"/>
          </p:cNvSpPr>
          <p:nvPr>
            <p:ph type="body" idx="1"/>
          </p:nvPr>
        </p:nvSpPr>
        <p:spPr>
          <a:xfrm>
            <a:off x="326274" y="1049420"/>
            <a:ext cx="8420562" cy="3427810"/>
          </a:xfrm>
          <a:noFill/>
          <a:ln/>
        </p:spPr>
        <p:txBody>
          <a:bodyPr vert="horz" wrap="square" lIns="82154" tIns="39291" rIns="82154" bIns="39291" numCol="1" rtlCol="0" anchor="t" anchorCtr="0" compatLnSpc="1">
            <a:prstTxWarp prst="textNoShape">
              <a:avLst/>
            </a:prstTxWarp>
            <a:noAutofit/>
          </a:bodyPr>
          <a:lstStyle/>
          <a:p>
            <a:r>
              <a:rPr lang="en-US" altLang="en-US" dirty="0"/>
              <a:t>To produce a functional template, you must</a:t>
            </a:r>
          </a:p>
          <a:p>
            <a:pPr lvl="1"/>
            <a:r>
              <a:rPr lang="en-US" altLang="en-US" dirty="0"/>
              <a:t>decide how to build the product</a:t>
            </a:r>
          </a:p>
          <a:p>
            <a:pPr lvl="1"/>
            <a:r>
              <a:rPr lang="en-US" altLang="en-US" dirty="0"/>
              <a:t>define the product’s functions</a:t>
            </a:r>
          </a:p>
          <a:p>
            <a:pPr lvl="1"/>
            <a:r>
              <a:rPr lang="en-US" altLang="en-US" dirty="0"/>
              <a:t>define the key product attributes</a:t>
            </a:r>
          </a:p>
          <a:p>
            <a:endParaRPr lang="en-US" altLang="en-US" dirty="0"/>
          </a:p>
          <a:p>
            <a:r>
              <a:rPr lang="en-US" altLang="en-US" dirty="0"/>
              <a:t>The functional specification is usually developed in steps:</a:t>
            </a:r>
          </a:p>
          <a:p>
            <a:pPr lvl="1"/>
            <a:r>
              <a:rPr lang="en-US" altLang="en-US" dirty="0"/>
              <a:t>Produce an initial design.</a:t>
            </a:r>
          </a:p>
          <a:p>
            <a:pPr lvl="1"/>
            <a:r>
              <a:rPr lang="en-US" altLang="en-US" dirty="0"/>
              <a:t>Refine the elements of that design.</a:t>
            </a:r>
          </a:p>
          <a:p>
            <a:pPr lvl="1"/>
            <a:r>
              <a:rPr lang="en-US" altLang="en-US" dirty="0"/>
              <a:t>Revise the functional specification template as you better understand how to build the product.</a:t>
            </a:r>
          </a:p>
          <a:p>
            <a:endParaRPr lang="en-US" altLang="en-US" dirty="0"/>
          </a:p>
          <a:p>
            <a:endParaRPr lang="en-US" altLang="en-US" dirty="0"/>
          </a:p>
          <a:p>
            <a:endParaRPr lang="en-US" altLang="en-US" dirty="0"/>
          </a:p>
        </p:txBody>
      </p:sp>
      <p:pic>
        <p:nvPicPr>
          <p:cNvPr id="961552" name="Picture 16" descr="ED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96609662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9490" name="Rectangle 2"/>
          <p:cNvSpPr>
            <a:spLocks noGrp="1" noChangeArrowheads="1"/>
          </p:cNvSpPr>
          <p:nvPr>
            <p:ph type="title"/>
          </p:nvPr>
        </p:nvSpPr>
        <p:spPr>
          <a:xfrm>
            <a:off x="279403" y="196384"/>
            <a:ext cx="7086599" cy="475059"/>
          </a:xfrm>
          <a:noFill/>
          <a:ln/>
        </p:spPr>
        <p:txBody>
          <a:bodyPr vert="horz" wrap="square" lIns="86916" tIns="42863" rIns="86916" bIns="42863" numCol="1" rtlCol="0" anchor="ctr" anchorCtr="0" compatLnSpc="1">
            <a:prstTxWarp prst="textNoShape">
              <a:avLst/>
            </a:prstTxWarp>
            <a:noAutofit/>
          </a:bodyPr>
          <a:lstStyle/>
          <a:p>
            <a:r>
              <a:rPr lang="en-US" altLang="en-US" dirty="0"/>
              <a:t>Functional Template Class Exercise -1 </a:t>
            </a:r>
          </a:p>
        </p:txBody>
      </p:sp>
      <p:sp>
        <p:nvSpPr>
          <p:cNvPr id="959491" name="Rectangle 3"/>
          <p:cNvSpPr>
            <a:spLocks noGrp="1" noChangeArrowheads="1"/>
          </p:cNvSpPr>
          <p:nvPr>
            <p:ph type="body" idx="1"/>
          </p:nvPr>
        </p:nvSpPr>
        <p:spPr>
          <a:xfrm>
            <a:off x="307181" y="1214585"/>
            <a:ext cx="8467364" cy="3427810"/>
          </a:xfrm>
          <a:noFill/>
          <a:ln/>
        </p:spPr>
        <p:txBody>
          <a:bodyPr vert="horz" wrap="square" lIns="82154" tIns="39291" rIns="82154" bIns="39291" numCol="1" rtlCol="0" anchor="t" anchorCtr="0" compatLnSpc="1">
            <a:prstTxWarp prst="textNoShape">
              <a:avLst/>
            </a:prstTxWarp>
            <a:noAutofit/>
          </a:bodyPr>
          <a:lstStyle/>
          <a:p>
            <a:r>
              <a:rPr lang="en-US" altLang="en-US" dirty="0"/>
              <a:t>For this exercise, as a class, we will produce a functional specification template for a previous program.</a:t>
            </a:r>
          </a:p>
          <a:p>
            <a:endParaRPr lang="en-US" altLang="en-US" dirty="0"/>
          </a:p>
          <a:p>
            <a:r>
              <a:rPr lang="en-US" altLang="en-US" dirty="0"/>
              <a:t>We’ll start by quickly sketching out a design of that program.</a:t>
            </a:r>
          </a:p>
          <a:p>
            <a:endParaRPr lang="en-US" altLang="en-US" dirty="0"/>
          </a:p>
        </p:txBody>
      </p:sp>
      <p:pic>
        <p:nvPicPr>
          <p:cNvPr id="959507" name="Picture 19" descr="ED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02600"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80655671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a:xfrm>
            <a:off x="286328" y="159440"/>
            <a:ext cx="7867071" cy="475059"/>
          </a:xfrm>
          <a:noFill/>
          <a:ln/>
        </p:spPr>
        <p:txBody>
          <a:bodyPr vert="horz" wrap="square" lIns="86916" tIns="42863" rIns="86916" bIns="42863" numCol="1" rtlCol="0" anchor="ctr" anchorCtr="0" compatLnSpc="1">
            <a:prstTxWarp prst="textNoShape">
              <a:avLst/>
            </a:prstTxWarp>
            <a:noAutofit/>
          </a:bodyPr>
          <a:lstStyle/>
          <a:p>
            <a:r>
              <a:rPr lang="en-US" altLang="en-US" dirty="0"/>
              <a:t>Functional Template Class Exercise -2 </a:t>
            </a:r>
          </a:p>
        </p:txBody>
      </p:sp>
      <p:sp>
        <p:nvSpPr>
          <p:cNvPr id="1017859" name="Rectangle 3"/>
          <p:cNvSpPr>
            <a:spLocks noGrp="1" noChangeArrowheads="1"/>
          </p:cNvSpPr>
          <p:nvPr>
            <p:ph type="body" idx="1"/>
          </p:nvPr>
        </p:nvSpPr>
        <p:spPr>
          <a:xfrm>
            <a:off x="307111" y="1047324"/>
            <a:ext cx="8495144" cy="3427810"/>
          </a:xfrm>
          <a:noFill/>
          <a:ln/>
        </p:spPr>
        <p:txBody>
          <a:bodyPr vert="horz" wrap="square" lIns="82154" tIns="39291" rIns="82154" bIns="39291" numCol="1" rtlCol="0" anchor="t" anchorCtr="0" compatLnSpc="1">
            <a:prstTxWarp prst="textNoShape">
              <a:avLst/>
            </a:prstTxWarp>
            <a:noAutofit/>
          </a:bodyPr>
          <a:lstStyle/>
          <a:p>
            <a:r>
              <a:rPr lang="en-US" altLang="en-US" dirty="0"/>
              <a:t>Next, we will produce a functional specification template for </a:t>
            </a:r>
            <a:r>
              <a:rPr lang="en-US" altLang="en-US"/>
              <a:t>the program.</a:t>
            </a:r>
            <a:endParaRPr lang="en-US" altLang="en-US" dirty="0"/>
          </a:p>
        </p:txBody>
      </p:sp>
      <p:pic>
        <p:nvPicPr>
          <p:cNvPr id="1017860" name="Picture 4" descr="ED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20315"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1018266" name="Object 410"/>
          <p:cNvGraphicFramePr>
            <a:graphicFrameLocks noChangeAspect="1"/>
          </p:cNvGraphicFramePr>
          <p:nvPr>
            <p:extLst>
              <p:ext uri="{D42A27DB-BD31-4B8C-83A1-F6EECF244321}">
                <p14:modId xmlns:p14="http://schemas.microsoft.com/office/powerpoint/2010/main" val="4204646246"/>
              </p:ext>
            </p:extLst>
          </p:nvPr>
        </p:nvGraphicFramePr>
        <p:xfrm>
          <a:off x="108477" y="2358618"/>
          <a:ext cx="6559227" cy="3802037"/>
        </p:xfrm>
        <a:graphic>
          <a:graphicData uri="http://schemas.openxmlformats.org/presentationml/2006/ole">
            <mc:AlternateContent xmlns:mc="http://schemas.openxmlformats.org/markup-compatibility/2006">
              <mc:Choice xmlns:v="urn:schemas-microsoft-com:vml" Requires="v">
                <p:oleObj spid="_x0000_s3087" name="Document" r:id="rId5" imgW="6566808" imgH="3806338" progId="Word.Document.8">
                  <p:embed/>
                </p:oleObj>
              </mc:Choice>
              <mc:Fallback>
                <p:oleObj name="Document" r:id="rId5" imgW="6566808" imgH="3806338"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477" y="2358618"/>
                        <a:ext cx="6559227" cy="3802037"/>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492635817"/>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67</TotalTime>
  <Words>439</Words>
  <Application>Microsoft Office PowerPoint</Application>
  <PresentationFormat>On-screen Show (4:3)</PresentationFormat>
  <Paragraphs>40</Paragraphs>
  <Slides>7</Slides>
  <Notes>6</Notes>
  <HiddenSlides>0</HiddenSlides>
  <MMClips>0</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1</vt:i4>
      </vt:variant>
      <vt:variant>
        <vt:lpstr>Slide Titles</vt:lpstr>
      </vt:variant>
      <vt:variant>
        <vt:i4>7</vt:i4>
      </vt:variant>
    </vt:vector>
  </HeadingPairs>
  <TitlesOfParts>
    <vt:vector size="12" baseType="lpstr">
      <vt:lpstr>Arial</vt:lpstr>
      <vt:lpstr>Calibri</vt:lpstr>
      <vt:lpstr>SEI_Template</vt:lpstr>
      <vt:lpstr>1_SEI_template</vt:lpstr>
      <vt:lpstr>Document</vt:lpstr>
      <vt:lpstr>A Discipline for  Software Engineering</vt:lpstr>
      <vt:lpstr>Document Markings</vt:lpstr>
      <vt:lpstr>Functional Template </vt:lpstr>
      <vt:lpstr>Example Functional Template</vt:lpstr>
      <vt:lpstr>Producing the Functional Template</vt:lpstr>
      <vt:lpstr>Functional Template Class Exercise -1 </vt:lpstr>
      <vt:lpstr>Functional Template Class Exercise -2 </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20</cp:revision>
  <cp:lastPrinted>2015-11-05T19:18:24Z</cp:lastPrinted>
  <dcterms:created xsi:type="dcterms:W3CDTF">2018-11-07T20:50:28Z</dcterms:created>
  <dcterms:modified xsi:type="dcterms:W3CDTF">2020-04-22T21:05:28Z</dcterms:modified>
</cp:coreProperties>
</file>